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呈现课题与课型；用能量构成关系图作主视觉，不堆字。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用饮水小鸭情境引出驱动问题；主视觉为中心观点+2张概念卡。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投票诊断，选项A/B；不作为权威结论。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步骤卡+箭头，给出本课主线。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水平时间线：迈尔→焦耳→亥姆霍兹；学生做人物—贡献匹配。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双栏比较：普遍规律 vs 特定条件特例；用摩擦生热澄清。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题干+线索；学生规范作答，不提前给答案。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步骤卡：化学能→内能→机械能；电能→机械能。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大公式框+变量卡；基础B-003、进阶A-001。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知识网络+行动提示；出口条：写一个能量守恒例子并说明来源与转化。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1051560"/>
            <a:ext cx="91440" cy="448056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1097280"/>
            <a:ext cx="4389120" cy="32004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1">
                <a:solidFill>
                  <a:srgbClr val="F0B53A"/>
                </a:solidFill>
                <a:latin typeface="Microsoft YaHei"/>
              </a:rPr>
              <a:t>高中物理 · 概念课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1673352"/>
            <a:ext cx="6309360" cy="14173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4200" b="1">
                <a:solidFill>
                  <a:srgbClr val="F5F7FB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310128"/>
            <a:ext cx="6309360" cy="56692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200" b="0">
                <a:solidFill>
                  <a:srgbClr val="BFD0E3"/>
                </a:solidFill>
                <a:latin typeface="Microsoft YaHei"/>
              </a:rPr>
              <a:t>能量守恒定律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87552" y="4809744"/>
            <a:ext cx="3886200" cy="658368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07008" y="4974336"/>
            <a:ext cx="3474720" cy="25603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450" b="0">
                <a:solidFill>
                  <a:srgbClr val="F5F7FB"/>
                </a:solidFill>
                <a:latin typeface="Microsoft YaHei"/>
              </a:rPr>
              <a:t>能量不会凭空产生或消失——它是最基本、最普遍的自然规律之一。</a:t>
            </a:r>
          </a:p>
        </p:txBody>
      </p:sp>
      <p:sp>
        <p:nvSpPr>
          <p:cNvPr id="9" name="Oval 8"/>
          <p:cNvSpPr/>
          <p:nvPr/>
        </p:nvSpPr>
        <p:spPr>
          <a:xfrm>
            <a:off x="7726679" y="1325880"/>
            <a:ext cx="3474720" cy="1667865"/>
          </a:xfrm>
          <a:prstGeom prst="ellipse">
            <a:avLst/>
          </a:prstGeom>
          <a:solidFill>
            <a:srgbClr val="0E1B35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02167" y="1805939"/>
            <a:ext cx="2514600" cy="1207007"/>
          </a:xfrm>
          <a:prstGeom prst="ellipse">
            <a:avLst/>
          </a:prstGeom>
          <a:solidFill>
            <a:srgbClr val="0E1B35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686800" y="2286000"/>
            <a:ext cx="1554480" cy="746150"/>
          </a:xfrm>
          <a:prstGeom prst="ellipse">
            <a:avLst/>
          </a:prstGeom>
          <a:solidFill>
            <a:srgbClr val="0E1B35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153144" y="2075688"/>
            <a:ext cx="621792" cy="621792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789919" y="2039112"/>
            <a:ext cx="219456" cy="219456"/>
          </a:xfrm>
          <a:prstGeom prst="ellipse">
            <a:avLst/>
          </a:prstGeom>
          <a:solidFill>
            <a:srgbClr val="F5F7FB"/>
          </a:solidFill>
          <a:ln>
            <a:solidFill>
              <a:srgbClr val="F5F7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65592" y="2715768"/>
            <a:ext cx="201168" cy="201168"/>
          </a:xfrm>
          <a:prstGeom prst="ellipse">
            <a:avLst/>
          </a:prstGeom>
          <a:solidFill>
            <a:srgbClr val="1E5D97"/>
          </a:solidFill>
          <a:ln>
            <a:solidFill>
              <a:srgbClr val="1E5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6263640"/>
            <a:ext cx="310896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0">
                <a:solidFill>
                  <a:srgbClr val="BFD0E3"/>
                </a:solidFill>
                <a:latin typeface="Microsoft YaHei"/>
              </a:rPr>
              <a:t>OMNI BUDDY · 视觉课件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认知冲突：饮水小鸭是永动机吗？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它真的不需要能量输入吗？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057400"/>
            <a:ext cx="3429000" cy="315468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000" b="1">
                <a:solidFill>
                  <a:srgbClr val="F5F7FB"/>
                </a:solidFill>
                <a:latin typeface="Microsoft YaHei"/>
              </a:rPr>
              <a:t>现象：喝完后直立→俯身再喝→循环</a:t>
            </a:r>
          </a:p>
          <a:p>
            <a:pPr>
              <a:spcAft>
                <a:spcPts val="0"/>
              </a:spcAft>
            </a:pPr>
            <a:r>
              <a:rPr sz="1500">
                <a:solidFill>
                  <a:srgbClr val="BFD0E3"/>
                </a:solidFill>
                <a:latin typeface="Microsoft YaHei"/>
              </a:rPr>
              <a:t>围绕本页结论组织课堂观察与交流。</a:t>
            </a:r>
          </a:p>
        </p:txBody>
      </p:sp>
      <p:sp>
        <p:nvSpPr>
          <p:cNvPr id="8" name="Oval 7"/>
          <p:cNvSpPr/>
          <p:nvPr/>
        </p:nvSpPr>
        <p:spPr>
          <a:xfrm>
            <a:off x="969264" y="2313432"/>
            <a:ext cx="420624" cy="420624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2395728"/>
            <a:ext cx="420624" cy="16459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E1B35"/>
                </a:solidFill>
                <a:latin typeface="Microsoft YaHei"/>
              </a:rPr>
              <a:t>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2057400"/>
            <a:ext cx="3429000" cy="315468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000" b="1">
                <a:solidFill>
                  <a:srgbClr val="F5F7FB"/>
                </a:solidFill>
                <a:latin typeface="Microsoft YaHei"/>
              </a:rPr>
              <a:t>疑点：能量从哪来？是否凭空产生</a:t>
            </a:r>
          </a:p>
          <a:p>
            <a:pPr>
              <a:spcAft>
                <a:spcPts val="0"/>
              </a:spcAft>
            </a:pPr>
            <a:r>
              <a:rPr sz="1500">
                <a:solidFill>
                  <a:srgbClr val="BFD0E3"/>
                </a:solidFill>
                <a:latin typeface="Microsoft YaHei"/>
              </a:rPr>
              <a:t>围绕本页结论组织课堂观察与交流。</a:t>
            </a:r>
          </a:p>
        </p:txBody>
      </p:sp>
      <p:sp>
        <p:nvSpPr>
          <p:cNvPr id="11" name="Oval 10"/>
          <p:cNvSpPr/>
          <p:nvPr/>
        </p:nvSpPr>
        <p:spPr>
          <a:xfrm>
            <a:off x="4672584" y="2313432"/>
            <a:ext cx="420624" cy="420624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2584" y="2395728"/>
            <a:ext cx="420624" cy="16459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E1B35"/>
                </a:solidFill>
                <a:latin typeface="Microsoft YaHei"/>
              </a:rPr>
              <a:t>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9871" y="2057400"/>
            <a:ext cx="3429000" cy="315468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000" b="1">
                <a:solidFill>
                  <a:srgbClr val="F5F7FB"/>
                </a:solidFill>
                <a:latin typeface="Microsoft YaHei"/>
              </a:rPr>
              <a:t>核心追问：永动机可能吗？</a:t>
            </a:r>
          </a:p>
          <a:p>
            <a:pPr>
              <a:spcAft>
                <a:spcPts val="0"/>
              </a:spcAft>
            </a:pPr>
            <a:r>
              <a:rPr sz="1500">
                <a:solidFill>
                  <a:srgbClr val="BFD0E3"/>
                </a:solidFill>
                <a:latin typeface="Microsoft YaHei"/>
              </a:rPr>
              <a:t>围绕本页结论组织课堂观察与交流。</a:t>
            </a:r>
          </a:p>
        </p:txBody>
      </p:sp>
      <p:sp>
        <p:nvSpPr>
          <p:cNvPr id="14" name="Oval 13"/>
          <p:cNvSpPr/>
          <p:nvPr/>
        </p:nvSpPr>
        <p:spPr>
          <a:xfrm>
            <a:off x="8375903" y="2313432"/>
            <a:ext cx="420624" cy="420624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3" y="2395728"/>
            <a:ext cx="420624" cy="16459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0E1B35"/>
                </a:solidFill>
                <a:latin typeface="Microsoft YaHei"/>
              </a:rPr>
              <a:t>03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前置诊断：E-002 永动机能否实现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永动机将来一定能实现吗？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011680"/>
            <a:ext cx="6400800" cy="324612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400" b="1">
                <a:solidFill>
                  <a:srgbClr val="F5F7FB"/>
                </a:solidFill>
                <a:latin typeface="Microsoft YaHei"/>
              </a:rPr>
              <a:t>课堂任务</a:t>
            </a:r>
          </a:p>
          <a:p>
            <a:pPr>
              <a:spcAft>
                <a:spcPts val="0"/>
              </a:spcAft>
            </a:pPr>
            <a:r>
              <a:rPr sz="1800">
                <a:solidFill>
                  <a:srgbClr val="BFD0E3"/>
                </a:solidFill>
                <a:latin typeface="Microsoft YaHei"/>
              </a:rPr>
              <a:t>先判断、说理由；教师暂不公布答案。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2057400"/>
            <a:ext cx="3611880" cy="749808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82127" y="2304288"/>
            <a:ext cx="22860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0B53A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02752" y="2221992"/>
            <a:ext cx="2670048" cy="38404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5F7FB"/>
                </a:solidFill>
                <a:latin typeface="Microsoft YaHei"/>
              </a:rPr>
              <a:t>A 同意（只是暂未成功）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3090672"/>
            <a:ext cx="3611880" cy="749808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82127" y="3337560"/>
            <a:ext cx="22860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0B53A"/>
                </a:solidFill>
                <a:latin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752" y="3255264"/>
            <a:ext cx="2670048" cy="38404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5F7FB"/>
                </a:solidFill>
                <a:latin typeface="Microsoft YaHei"/>
              </a:rPr>
              <a:t>B 不同意（违背能量守恒）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学习路径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本课主线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31720"/>
            <a:ext cx="2514600" cy="19659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能量形式多种多样</a:t>
            </a:r>
          </a:p>
        </p:txBody>
      </p:sp>
      <p:sp>
        <p:nvSpPr>
          <p:cNvPr id="10" name="Chevron 9"/>
          <p:cNvSpPr/>
          <p:nvPr/>
        </p:nvSpPr>
        <p:spPr>
          <a:xfrm>
            <a:off x="3200400" y="3035808"/>
            <a:ext cx="347472" cy="502920"/>
          </a:xfrm>
          <a:prstGeom prst="chevron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520439" y="2331720"/>
            <a:ext cx="2514600" cy="196596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49039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75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守恒足迹：迈尔/焦耳/亥姆霍兹</a:t>
            </a:r>
          </a:p>
        </p:txBody>
      </p:sp>
      <p:sp>
        <p:nvSpPr>
          <p:cNvPr id="14" name="Chevron 13"/>
          <p:cNvSpPr/>
          <p:nvPr/>
        </p:nvSpPr>
        <p:spPr>
          <a:xfrm>
            <a:off x="6080759" y="3035808"/>
            <a:ext cx="347472" cy="502920"/>
          </a:xfrm>
          <a:prstGeom prst="chevron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00800" y="2331720"/>
            <a:ext cx="2514600" cy="19659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111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能量守恒定律（普遍规律）</a:t>
            </a:r>
          </a:p>
        </p:txBody>
      </p:sp>
      <p:sp>
        <p:nvSpPr>
          <p:cNvPr id="18" name="Chevron 17"/>
          <p:cNvSpPr/>
          <p:nvPr/>
        </p:nvSpPr>
        <p:spPr>
          <a:xfrm>
            <a:off x="8961120" y="3035808"/>
            <a:ext cx="347472" cy="502920"/>
          </a:xfrm>
          <a:prstGeom prst="chevron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81159" y="2331720"/>
            <a:ext cx="2514600" cy="196596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9759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147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永动机不可能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能量形式与守恒足迹（史实）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能量守恒观念的确立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7280" y="3337560"/>
            <a:ext cx="9921240" cy="54864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25880" y="3081528"/>
            <a:ext cx="548640" cy="54864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25880" y="3227832"/>
            <a:ext cx="54864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200" b="1">
                <a:solidFill>
                  <a:srgbClr val="0E1B35"/>
                </a:solidFill>
                <a:latin typeface="Microsoft YaHei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1901952"/>
            <a:ext cx="1847088" cy="100584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500" b="1">
                <a:solidFill>
                  <a:srgbClr val="F5F7FB"/>
                </a:solidFill>
                <a:latin typeface="Microsoft YaHei"/>
              </a:rPr>
              <a:t>迈尔：第一个提出能量守恒思想</a:t>
            </a:r>
          </a:p>
        </p:txBody>
      </p:sp>
      <p:sp>
        <p:nvSpPr>
          <p:cNvPr id="11" name="Oval 10"/>
          <p:cNvSpPr/>
          <p:nvPr/>
        </p:nvSpPr>
        <p:spPr>
          <a:xfrm>
            <a:off x="6012180" y="3081528"/>
            <a:ext cx="548640" cy="54864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12180" y="3227832"/>
            <a:ext cx="54864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200" b="1">
                <a:solidFill>
                  <a:srgbClr val="0E1B35"/>
                </a:solidFill>
                <a:latin typeface="Microsoft YaHei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53812" y="3785615"/>
            <a:ext cx="1847088" cy="100584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500" b="1">
                <a:solidFill>
                  <a:srgbClr val="F5F7FB"/>
                </a:solidFill>
                <a:latin typeface="Microsoft YaHei"/>
              </a:rPr>
              <a:t>焦耳：测量做功与传热等价</a:t>
            </a:r>
          </a:p>
        </p:txBody>
      </p:sp>
      <p:sp>
        <p:nvSpPr>
          <p:cNvPr id="14" name="Oval 13"/>
          <p:cNvSpPr/>
          <p:nvPr/>
        </p:nvSpPr>
        <p:spPr>
          <a:xfrm>
            <a:off x="10698480" y="3081528"/>
            <a:ext cx="548640" cy="54864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98480" y="3227832"/>
            <a:ext cx="54864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200" b="1">
                <a:solidFill>
                  <a:srgbClr val="0E1B35"/>
                </a:solidFill>
                <a:latin typeface="Microsoft YaHei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40111" y="1901952"/>
            <a:ext cx="1847088" cy="100584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500" b="1">
                <a:solidFill>
                  <a:srgbClr val="F5F7FB"/>
                </a:solidFill>
                <a:latin typeface="Microsoft YaHei"/>
              </a:rPr>
              <a:t>亥姆霍兹：从永动机不可能出发考察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能量守恒 vs 机械能守恒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能量守恒 vs 机械能守恒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965960"/>
            <a:ext cx="4983480" cy="33375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400" b="1">
                <a:solidFill>
                  <a:srgbClr val="F5F7FB"/>
                </a:solidFill>
                <a:latin typeface="Microsoft YaHei"/>
              </a:rPr>
              <a:t>能量守恒：最普遍</a:t>
            </a:r>
          </a:p>
          <a:p>
            <a:pPr>
              <a:spcAft>
                <a:spcPts val="0"/>
              </a:spcAft>
            </a:pPr>
            <a:r>
              <a:rPr sz="1700">
                <a:solidFill>
                  <a:srgbClr val="BFD0E3"/>
                </a:solidFill>
                <a:latin typeface="Microsoft YaHei"/>
              </a:rPr>
              <a:t>从定义、条件、单位和用途辨析。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1965960"/>
            <a:ext cx="4983480" cy="146304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355080" y="1965960"/>
            <a:ext cx="4983480" cy="333756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400" b="1">
                <a:solidFill>
                  <a:srgbClr val="F5F7FB"/>
                </a:solidFill>
                <a:latin typeface="Microsoft YaHei"/>
              </a:rPr>
              <a:t>机械能守恒：特定条件的特例</a:t>
            </a:r>
          </a:p>
          <a:p>
            <a:pPr>
              <a:spcAft>
                <a:spcPts val="0"/>
              </a:spcAft>
            </a:pPr>
            <a:r>
              <a:rPr sz="1700">
                <a:solidFill>
                  <a:srgbClr val="BFD0E3"/>
                </a:solidFill>
                <a:latin typeface="Microsoft YaHei"/>
              </a:rPr>
              <a:t>从定义、条件、单位和用途辨析。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5080" y="1965960"/>
            <a:ext cx="4983480" cy="146304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规范应用：B-002 第一类永动机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第一类永动机为什么不可能？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011680"/>
            <a:ext cx="6400800" cy="324612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2400" b="1">
                <a:solidFill>
                  <a:srgbClr val="F5F7FB"/>
                </a:solidFill>
                <a:latin typeface="Microsoft YaHei"/>
              </a:rPr>
              <a:t>课堂任务</a:t>
            </a:r>
          </a:p>
          <a:p>
            <a:pPr>
              <a:spcAft>
                <a:spcPts val="0"/>
              </a:spcAft>
            </a:pPr>
            <a:r>
              <a:rPr sz="1800">
                <a:solidFill>
                  <a:srgbClr val="BFD0E3"/>
                </a:solidFill>
                <a:latin typeface="Microsoft YaHei"/>
              </a:rPr>
              <a:t>按‘判断—能量来源—转化链—结论’论证永动机不可能。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2057400"/>
            <a:ext cx="3611880" cy="749808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82127" y="2304288"/>
            <a:ext cx="22860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0B53A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02752" y="2221992"/>
            <a:ext cx="2670048" cy="38404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5F7FB"/>
                </a:solidFill>
                <a:latin typeface="Microsoft YaHei"/>
              </a:rPr>
              <a:t>判断：是否违背能量守恒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3090672"/>
            <a:ext cx="3611880" cy="749808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82127" y="3337560"/>
            <a:ext cx="22860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0B53A"/>
                </a:solidFill>
                <a:latin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752" y="3255264"/>
            <a:ext cx="2670048" cy="38404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5F7FB"/>
                </a:solidFill>
                <a:latin typeface="Microsoft YaHei"/>
              </a:rPr>
              <a:t>能量来源：需持续输入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4123944"/>
            <a:ext cx="3611880" cy="749808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82127" y="4370831"/>
            <a:ext cx="22860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0B53A"/>
                </a:solidFill>
                <a:latin typeface="Microsoft Ya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4288536"/>
            <a:ext cx="2670048" cy="38404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5F7FB"/>
                </a:solidFill>
                <a:latin typeface="Microsoft YaHei"/>
              </a:rPr>
              <a:t>转化链：其他能→机械能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能量转化链（A-003）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61872"/>
            <a:ext cx="10515600" cy="5029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2100" b="1">
                <a:solidFill>
                  <a:srgbClr val="BFD0E3"/>
                </a:solidFill>
                <a:latin typeface="Microsoft YaHei"/>
              </a:rPr>
              <a:t>能量从哪里来？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31720"/>
            <a:ext cx="2514600" cy="19659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内燃机：化学能→内能→机械能</a:t>
            </a:r>
          </a:p>
        </p:txBody>
      </p:sp>
      <p:sp>
        <p:nvSpPr>
          <p:cNvPr id="10" name="Chevron 9"/>
          <p:cNvSpPr/>
          <p:nvPr/>
        </p:nvSpPr>
        <p:spPr>
          <a:xfrm>
            <a:off x="3200400" y="3035808"/>
            <a:ext cx="347472" cy="502920"/>
          </a:xfrm>
          <a:prstGeom prst="chevron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520439" y="2331720"/>
            <a:ext cx="2514600" cy="196596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49039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75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电动机：电能→机械能</a:t>
            </a:r>
          </a:p>
        </p:txBody>
      </p:sp>
      <p:sp>
        <p:nvSpPr>
          <p:cNvPr id="14" name="Chevron 13"/>
          <p:cNvSpPr/>
          <p:nvPr/>
        </p:nvSpPr>
        <p:spPr>
          <a:xfrm>
            <a:off x="6080759" y="3035808"/>
            <a:ext cx="347472" cy="502920"/>
          </a:xfrm>
          <a:prstGeom prst="chevron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00800" y="2331720"/>
            <a:ext cx="2514600" cy="19659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615184"/>
            <a:ext cx="201168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0B53A"/>
                </a:solidFill>
                <a:latin typeface="Microsoft YaHei"/>
              </a:rP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1112" y="3063240"/>
            <a:ext cx="2057400" cy="777240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5F7FB"/>
                </a:solidFill>
                <a:latin typeface="Microsoft YaHei"/>
              </a:rPr>
              <a:t>饮水小鸭：靠吸收空气热量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能量估算（B-003 / A-001）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34440"/>
            <a:ext cx="10515600" cy="4114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900" b="0">
                <a:solidFill>
                  <a:srgbClr val="BFD0E3"/>
                </a:solidFill>
                <a:latin typeface="Microsoft YaHei"/>
              </a:rPr>
              <a:t>用能量守恒做定量估算并注意单位换算。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1938528"/>
            <a:ext cx="10241280" cy="1371600"/>
          </a:xfrm>
          <a:prstGeom prst="roundRect">
            <a:avLst/>
          </a:prstGeom>
          <a:solidFill>
            <a:srgbClr val="1E5D97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9784080" cy="566928"/>
          </a:xfrm>
          <a:prstGeom prst="rect">
            <a:avLst/>
          </a:prstGeom>
          <a:noFill/>
        </p:spPr>
        <p:txBody>
          <a:bodyPr wrap="none" lIns="27432" rIns="27432" tIns="18288" bIns="18288" anchor="ctr">
            <a:spAutoFit/>
          </a:bodyPr>
          <a:lstStyle/>
          <a:p>
            <a:pPr algn="ctr"/>
            <a:r>
              <a:rPr sz="3100" b="1">
                <a:solidFill>
                  <a:srgbClr val="F5F7FB"/>
                </a:solidFill>
                <a:latin typeface="Microsoft YaHei"/>
              </a:rPr>
              <a:t>Q = cmΔT；每平方米每分钟 = Q/(S×t)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3977639"/>
            <a:ext cx="3090672" cy="12801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700" b="1">
                <a:solidFill>
                  <a:srgbClr val="F5F7FB"/>
                </a:solidFill>
                <a:latin typeface="Microsoft YaHei"/>
              </a:rPr>
              <a:t>基础 B-003：500mL 饮料≈500层</a:t>
            </a:r>
          </a:p>
          <a:p>
            <a:pPr>
              <a:spcAft>
                <a:spcPts val="0"/>
              </a:spcAft>
            </a:pPr>
            <a:r>
              <a:rPr sz="1300">
                <a:solidFill>
                  <a:srgbClr val="BFD0E3"/>
                </a:solidFill>
                <a:latin typeface="Microsoft YaHei"/>
              </a:rPr>
              <a:t>明确符号、单位和适用条件。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3977639"/>
            <a:ext cx="3090672" cy="12801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700" b="1">
                <a:solidFill>
                  <a:srgbClr val="F5F7FB"/>
                </a:solidFill>
                <a:latin typeface="Microsoft YaHei"/>
              </a:rPr>
              <a:t>进阶 A-001：太阳辐射≈4.2×10⁴ J/(m²·min)</a:t>
            </a:r>
          </a:p>
          <a:p>
            <a:pPr>
              <a:spcAft>
                <a:spcPts val="0"/>
              </a:spcAft>
            </a:pPr>
            <a:r>
              <a:rPr sz="1300">
                <a:solidFill>
                  <a:srgbClr val="BFD0E3"/>
                </a:solidFill>
                <a:latin typeface="Microsoft YaHei"/>
              </a:rPr>
              <a:t>明确符号、单位和适用条件。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72983" y="3977639"/>
            <a:ext cx="3090672" cy="1280160"/>
          </a:xfrm>
          <a:prstGeom prst="roundRect">
            <a:avLst/>
          </a:prstGeom>
          <a:solidFill>
            <a:srgbClr val="163C69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109728"/>
          <a:lstStyle/>
          <a:p>
            <a:pPr algn="ctr">
              <a:spcAft>
                <a:spcPts val="700"/>
              </a:spcAft>
            </a:pPr>
            <a:r>
              <a:rPr sz="1700" b="1">
                <a:solidFill>
                  <a:srgbClr val="F5F7FB"/>
                </a:solidFill>
                <a:latin typeface="Microsoft YaHei"/>
              </a:rPr>
              <a:t>注意：单位换算与误差分析</a:t>
            </a:r>
          </a:p>
          <a:p>
            <a:pPr>
              <a:spcAft>
                <a:spcPts val="0"/>
              </a:spcAft>
            </a:pPr>
            <a:r>
              <a:rPr sz="1300">
                <a:solidFill>
                  <a:srgbClr val="BFD0E3"/>
                </a:solidFill>
                <a:latin typeface="Microsoft YaHei"/>
              </a:rPr>
              <a:t>明确符号、单位和适用条件。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5"/>
          </a:solidFill>
          <a:ln>
            <a:solidFill>
              <a:srgbClr val="0E1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530352"/>
            <a:ext cx="73152" cy="502920"/>
          </a:xfrm>
          <a:prstGeom prst="rect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420624"/>
            <a:ext cx="9875520" cy="6583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小结与出口条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9800" y="557784"/>
            <a:ext cx="1737360" cy="301752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100" b="0">
                <a:solidFill>
                  <a:srgbClr val="BFD0E3"/>
                </a:solidFill>
                <a:latin typeface="Microsoft YaHei"/>
              </a:rPr>
              <a:t>教学课件  |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207008"/>
            <a:ext cx="10515600" cy="36576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800" b="1">
                <a:solidFill>
                  <a:srgbClr val="F0B53A"/>
                </a:solidFill>
                <a:latin typeface="Microsoft YaHei"/>
              </a:rPr>
              <a:t>本课收束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627632"/>
            <a:ext cx="10515600" cy="73152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5F7FB"/>
                </a:solidFill>
                <a:latin typeface="Microsoft YaHei"/>
              </a:rPr>
              <a:t>小结</a:t>
            </a:r>
          </a:p>
        </p:txBody>
      </p:sp>
      <p:sp>
        <p:nvSpPr>
          <p:cNvPr id="8" name="Oval 7"/>
          <p:cNvSpPr/>
          <p:nvPr/>
        </p:nvSpPr>
        <p:spPr>
          <a:xfrm>
            <a:off x="2066543" y="2816352"/>
            <a:ext cx="960120" cy="96012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66543" y="3127248"/>
            <a:ext cx="96012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0E1B35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60520"/>
            <a:ext cx="3246120" cy="54864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700" b="1">
                <a:solidFill>
                  <a:srgbClr val="F5F7FB"/>
                </a:solidFill>
                <a:latin typeface="Microsoft YaHei"/>
              </a:rPr>
              <a:t>能量守恒：转化或转移、总量不变</a:t>
            </a:r>
          </a:p>
        </p:txBody>
      </p:sp>
      <p:sp>
        <p:nvSpPr>
          <p:cNvPr id="11" name="Oval 10"/>
          <p:cNvSpPr/>
          <p:nvPr/>
        </p:nvSpPr>
        <p:spPr>
          <a:xfrm>
            <a:off x="5797296" y="2816352"/>
            <a:ext cx="960120" cy="96012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97296" y="3127248"/>
            <a:ext cx="96012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0E1B35"/>
                </a:solidFill>
                <a:latin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4160520"/>
            <a:ext cx="3246120" cy="54864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700" b="1">
                <a:solidFill>
                  <a:srgbClr val="F5F7FB"/>
                </a:solidFill>
                <a:latin typeface="Microsoft YaHei"/>
              </a:rPr>
              <a:t>机械能守恒是特例</a:t>
            </a:r>
          </a:p>
        </p:txBody>
      </p:sp>
      <p:sp>
        <p:nvSpPr>
          <p:cNvPr id="14" name="Oval 13"/>
          <p:cNvSpPr/>
          <p:nvPr/>
        </p:nvSpPr>
        <p:spPr>
          <a:xfrm>
            <a:off x="9528048" y="2816352"/>
            <a:ext cx="960120" cy="960120"/>
          </a:xfrm>
          <a:prstGeom prst="ellipse">
            <a:avLst/>
          </a:prstGeom>
          <a:solidFill>
            <a:srgbClr val="F0B53A"/>
          </a:solidFill>
          <a:ln>
            <a:solidFill>
              <a:srgbClr val="F0B5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8048" y="3127248"/>
            <a:ext cx="96012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0E1B35"/>
                </a:solidFill>
                <a:latin typeface="Microsoft Ya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4160520"/>
            <a:ext cx="3246120" cy="54864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700" b="1">
                <a:solidFill>
                  <a:srgbClr val="F5F7FB"/>
                </a:solidFill>
                <a:latin typeface="Microsoft YaHei"/>
              </a:rPr>
              <a:t>永动机不可能制成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48840" y="5166360"/>
            <a:ext cx="7863840" cy="594360"/>
          </a:xfrm>
          <a:prstGeom prst="roundRect">
            <a:avLst/>
          </a:prstGeom>
          <a:solidFill>
            <a:srgbClr val="1E5D97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395728" y="5330952"/>
            <a:ext cx="74066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ctr"/>
            <a:r>
              <a:rPr sz="1450" b="0">
                <a:solidFill>
                  <a:srgbClr val="F5F7FB"/>
                </a:solidFill>
                <a:latin typeface="Microsoft YaHei"/>
              </a:rPr>
              <a:t>能量不会凭空产生或消失；永动机不可能；用守恒观点解释现象。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6419088"/>
            <a:ext cx="11137392" cy="13716"/>
          </a:xfrm>
          <a:prstGeom prst="rect">
            <a:avLst/>
          </a:prstGeom>
          <a:solidFill>
            <a:srgbClr val="4C8BC3"/>
          </a:solidFill>
          <a:ln>
            <a:solidFill>
              <a:srgbClr val="4C8B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473952"/>
            <a:ext cx="8046720" cy="182880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l"/>
            <a:r>
              <a:rPr sz="1050" b="0">
                <a:solidFill>
                  <a:srgbClr val="BFD0E3"/>
                </a:solidFill>
                <a:latin typeface="Microsoft YaHei"/>
              </a:rPr>
              <a:t>能量守恒定律（人教版2019 选必三 3.3）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44200" y="6455664"/>
            <a:ext cx="777240" cy="201168"/>
          </a:xfrm>
          <a:prstGeom prst="rect">
            <a:avLst/>
          </a:prstGeom>
          <a:noFill/>
        </p:spPr>
        <p:txBody>
          <a:bodyPr wrap="none" lIns="27432" rIns="27432" tIns="18288" bIns="18288" anchor="t">
            <a:spAutoFit/>
          </a:bodyPr>
          <a:lstStyle/>
          <a:p>
            <a:pPr algn="r"/>
            <a:r>
              <a:rPr sz="1050" b="1">
                <a:solidFill>
                  <a:srgbClr val="F0B53A"/>
                </a:solidFill>
                <a:latin typeface="Microsoft YaHe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